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Lato"/>
      <p:regular r:id="rId36"/>
      <p:bold r:id="rId37"/>
      <p:italic r:id="rId38"/>
      <p:boldItalic r:id="rId39"/>
    </p:embeddedFont>
    <p:embeddedFont>
      <p:font typeface="Comfortaa"/>
      <p:regular r:id="rId40"/>
      <p:bold r:id="rId41"/>
    </p:embeddedFont>
    <p:embeddedFont>
      <p:font typeface="Century Gothic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-regular.fntdata"/><Relationship Id="rId20" Type="http://schemas.openxmlformats.org/officeDocument/2006/relationships/slide" Target="slides/slide15.xml"/><Relationship Id="rId42" Type="http://schemas.openxmlformats.org/officeDocument/2006/relationships/font" Target="fonts/CenturyGothic-regular.fntdata"/><Relationship Id="rId41" Type="http://schemas.openxmlformats.org/officeDocument/2006/relationships/font" Target="fonts/Comfortaa-bold.fntdata"/><Relationship Id="rId22" Type="http://schemas.openxmlformats.org/officeDocument/2006/relationships/slide" Target="slides/slide17.xml"/><Relationship Id="rId44" Type="http://schemas.openxmlformats.org/officeDocument/2006/relationships/font" Target="fonts/CenturyGothic-italic.fntdata"/><Relationship Id="rId21" Type="http://schemas.openxmlformats.org/officeDocument/2006/relationships/slide" Target="slides/slide16.xml"/><Relationship Id="rId43" Type="http://schemas.openxmlformats.org/officeDocument/2006/relationships/font" Target="fonts/CenturyGothic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CenturyGothic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fe217ef21_3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fe217ef21_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fe217ef21_3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fe217ef21_3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fe217ef21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fe217ef21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fe217ef21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fe217ef21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ff3b9ccc5_0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12ff3b9ccc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ff3b9ccc5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12ff3b9ccc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ff3b9ccc5_0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12ff3b9ccc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ff3b9ccc5_0_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2ff3b9ccc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ff3b9ccc5_0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12ff3b9ccc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ff3b9ccc5_0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12ff3b9ccc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fe217ef21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fe217ef21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2ff3b9ccc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2ff3b9ccc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ff3b9ccc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2ff3b9ccc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ff3b9ccc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2ff3b9ccc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ff3b9ccc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2ff3b9ccc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ff3b9ccc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2ff3b9ccc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ff3b9ccc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2ff3b9ccc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ff3b9ccc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2ff3b9ccc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ff3b9ccc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2ff3b9ccc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2fe217ef21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2fe217ef21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fe8495b3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fe8495b3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fe217ef21_3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fe217ef21_3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fe217ef21_3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fe217ef21_3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e748ed8c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e748ed8c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fe217ef21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fe217ef21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fe217ef21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fe217ef21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fe217ef21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fe217ef21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fe217ef21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fe217ef21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866217" y="3600440"/>
            <a:ext cx="6619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1"/>
          <p:cNvSpPr/>
          <p:nvPr>
            <p:ph idx="2" type="pic"/>
          </p:nvPr>
        </p:nvSpPr>
        <p:spPr>
          <a:xfrm>
            <a:off x="866216" y="514350"/>
            <a:ext cx="6619200" cy="27306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866217" y="4025494"/>
            <a:ext cx="66192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866216" y="1085850"/>
            <a:ext cx="6619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866216" y="2743200"/>
            <a:ext cx="66192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1181101" y="1085850"/>
            <a:ext cx="59994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1447800" y="2828380"/>
            <a:ext cx="54597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b="0" i="0" sz="11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90" name="Google Shape;90;p13"/>
          <p:cNvSpPr txBox="1"/>
          <p:nvPr>
            <p:ph idx="2" type="body"/>
          </p:nvPr>
        </p:nvSpPr>
        <p:spPr>
          <a:xfrm>
            <a:off x="866216" y="3262993"/>
            <a:ext cx="66192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91" name="Google Shape;91;p13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673721" y="728440"/>
            <a:ext cx="601500" cy="14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95" name="Google Shape;95;p13"/>
          <p:cNvSpPr txBox="1"/>
          <p:nvPr/>
        </p:nvSpPr>
        <p:spPr>
          <a:xfrm>
            <a:off x="6997867" y="1960340"/>
            <a:ext cx="601500" cy="14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866216" y="2343151"/>
            <a:ext cx="66192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866216" y="3583036"/>
            <a:ext cx="6619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474710" y="1485900"/>
            <a:ext cx="2210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489347" y="2000250"/>
            <a:ext cx="21954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06" name="Google Shape;106;p15"/>
          <p:cNvSpPr txBox="1"/>
          <p:nvPr>
            <p:ph idx="3" type="body"/>
          </p:nvPr>
        </p:nvSpPr>
        <p:spPr>
          <a:xfrm>
            <a:off x="2912744" y="1485900"/>
            <a:ext cx="2202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07" name="Google Shape;107;p15"/>
          <p:cNvSpPr txBox="1"/>
          <p:nvPr>
            <p:ph idx="4" type="body"/>
          </p:nvPr>
        </p:nvSpPr>
        <p:spPr>
          <a:xfrm>
            <a:off x="2904829" y="2000250"/>
            <a:ext cx="22101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08" name="Google Shape;108;p15"/>
          <p:cNvSpPr txBox="1"/>
          <p:nvPr>
            <p:ph idx="5" type="body"/>
          </p:nvPr>
        </p:nvSpPr>
        <p:spPr>
          <a:xfrm>
            <a:off x="5343525" y="1485900"/>
            <a:ext cx="2199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09" name="Google Shape;109;p15"/>
          <p:cNvSpPr txBox="1"/>
          <p:nvPr>
            <p:ph idx="6" type="body"/>
          </p:nvPr>
        </p:nvSpPr>
        <p:spPr>
          <a:xfrm>
            <a:off x="5343525" y="2000250"/>
            <a:ext cx="21990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cxnSp>
        <p:nvCxnSpPr>
          <p:cNvPr id="110" name="Google Shape;110;p15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15"/>
          <p:cNvCxnSpPr/>
          <p:nvPr/>
        </p:nvCxnSpPr>
        <p:spPr>
          <a:xfrm>
            <a:off x="5221671" y="1600200"/>
            <a:ext cx="0" cy="29751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15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489347" y="3188212"/>
            <a:ext cx="2205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18" name="Google Shape;118;p16"/>
          <p:cNvSpPr/>
          <p:nvPr>
            <p:ph idx="2" type="pic"/>
          </p:nvPr>
        </p:nvSpPr>
        <p:spPr>
          <a:xfrm>
            <a:off x="489347" y="1657350"/>
            <a:ext cx="2205000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119" name="Google Shape;119;p16"/>
          <p:cNvSpPr txBox="1"/>
          <p:nvPr>
            <p:ph idx="3" type="body"/>
          </p:nvPr>
        </p:nvSpPr>
        <p:spPr>
          <a:xfrm>
            <a:off x="489347" y="3620408"/>
            <a:ext cx="2205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20" name="Google Shape;120;p16"/>
          <p:cNvSpPr txBox="1"/>
          <p:nvPr>
            <p:ph idx="4" type="body"/>
          </p:nvPr>
        </p:nvSpPr>
        <p:spPr>
          <a:xfrm>
            <a:off x="2917031" y="3188212"/>
            <a:ext cx="21978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21" name="Google Shape;121;p16"/>
          <p:cNvSpPr/>
          <p:nvPr>
            <p:ph idx="5" type="pic"/>
          </p:nvPr>
        </p:nvSpPr>
        <p:spPr>
          <a:xfrm>
            <a:off x="2917030" y="1657350"/>
            <a:ext cx="2197800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122" name="Google Shape;122;p16"/>
          <p:cNvSpPr txBox="1"/>
          <p:nvPr>
            <p:ph idx="6" type="body"/>
          </p:nvPr>
        </p:nvSpPr>
        <p:spPr>
          <a:xfrm>
            <a:off x="2916016" y="3620408"/>
            <a:ext cx="2200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123" name="Google Shape;123;p16"/>
          <p:cNvSpPr txBox="1"/>
          <p:nvPr>
            <p:ph idx="7" type="body"/>
          </p:nvPr>
        </p:nvSpPr>
        <p:spPr>
          <a:xfrm>
            <a:off x="5343525" y="3188212"/>
            <a:ext cx="2199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124" name="Google Shape;124;p16"/>
          <p:cNvSpPr/>
          <p:nvPr>
            <p:ph idx="8" type="pic"/>
          </p:nvPr>
        </p:nvSpPr>
        <p:spPr>
          <a:xfrm>
            <a:off x="5343524" y="1657350"/>
            <a:ext cx="2199000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125" name="Google Shape;125;p16"/>
          <p:cNvSpPr txBox="1"/>
          <p:nvPr>
            <p:ph idx="9" type="body"/>
          </p:nvPr>
        </p:nvSpPr>
        <p:spPr>
          <a:xfrm>
            <a:off x="5343431" y="3620406"/>
            <a:ext cx="2202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cxnSp>
        <p:nvCxnSpPr>
          <p:cNvPr id="126" name="Google Shape;126;p16"/>
          <p:cNvCxnSpPr/>
          <p:nvPr/>
        </p:nvCxnSpPr>
        <p:spPr>
          <a:xfrm>
            <a:off x="2794607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16"/>
          <p:cNvCxnSpPr/>
          <p:nvPr/>
        </p:nvCxnSpPr>
        <p:spPr>
          <a:xfrm>
            <a:off x="5221671" y="1600200"/>
            <a:ext cx="0" cy="29751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16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 rot="5400000">
            <a:off x="2609140" y="-241862"/>
            <a:ext cx="3146700" cy="6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 rot="5400000">
            <a:off x="4700560" y="1850110"/>
            <a:ext cx="43695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 rot="5400000">
            <a:off x="1259709" y="-104840"/>
            <a:ext cx="4026600" cy="55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rtl="0">
              <a:spcBef>
                <a:spcPts val="800"/>
              </a:spcBef>
              <a:spcAft>
                <a:spcPts val="0"/>
              </a:spcAft>
              <a:buSzPts val="1200"/>
              <a:buChar char="►"/>
              <a:defRPr/>
            </a:lvl1pPr>
            <a:lvl2pPr indent="-298450" lvl="1" marL="914400" rtl="0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2100" lvl="2" marL="1371600" rtl="0">
              <a:spcBef>
                <a:spcPts val="800"/>
              </a:spcBef>
              <a:spcAft>
                <a:spcPts val="0"/>
              </a:spcAft>
              <a:buSzPts val="1000"/>
              <a:buChar char="►"/>
              <a:defRPr/>
            </a:lvl3pPr>
            <a:lvl4pPr indent="-279400" lvl="3" marL="1828800" rtl="0">
              <a:spcBef>
                <a:spcPts val="800"/>
              </a:spcBef>
              <a:spcAft>
                <a:spcPts val="0"/>
              </a:spcAft>
              <a:buSzPts val="800"/>
              <a:buChar char="►"/>
              <a:defRPr/>
            </a:lvl4pPr>
            <a:lvl5pPr indent="-279400" lvl="4" marL="2286000" rtl="0">
              <a:spcBef>
                <a:spcPts val="800"/>
              </a:spcBef>
              <a:spcAft>
                <a:spcPts val="0"/>
              </a:spcAft>
              <a:buSzPts val="800"/>
              <a:buChar char="►"/>
              <a:defRPr/>
            </a:lvl5pPr>
            <a:lvl6pPr indent="-279400" lvl="5" marL="2743200" rtl="0">
              <a:spcBef>
                <a:spcPts val="800"/>
              </a:spcBef>
              <a:spcAft>
                <a:spcPts val="0"/>
              </a:spcAft>
              <a:buSzPts val="800"/>
              <a:buChar char="►"/>
              <a:defRPr/>
            </a:lvl6pPr>
            <a:lvl7pPr indent="-279400" lvl="6" marL="3200400" rtl="0">
              <a:spcBef>
                <a:spcPts val="800"/>
              </a:spcBef>
              <a:spcAft>
                <a:spcPts val="0"/>
              </a:spcAft>
              <a:buSzPts val="800"/>
              <a:buChar char="►"/>
              <a:defRPr/>
            </a:lvl7pPr>
            <a:lvl8pPr indent="-279400" lvl="7" marL="3657600" rtl="0">
              <a:spcBef>
                <a:spcPts val="800"/>
              </a:spcBef>
              <a:spcAft>
                <a:spcPts val="0"/>
              </a:spcAft>
              <a:buSzPts val="800"/>
              <a:buChar char="►"/>
              <a:defRPr/>
            </a:lvl8pPr>
            <a:lvl9pPr indent="-279400" lvl="8" marL="4114800" rtl="0">
              <a:spcBef>
                <a:spcPts val="800"/>
              </a:spcBef>
              <a:spcAft>
                <a:spcPts val="0"/>
              </a:spcAft>
              <a:buSzPts val="800"/>
              <a:buChar char="►"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866216" y="1085850"/>
            <a:ext cx="66192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866216" y="3583035"/>
            <a:ext cx="6619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cap="none">
                <a:solidFill>
                  <a:srgbClr val="86D1D8"/>
                </a:solidFill>
              </a:defRPr>
            </a:lvl1pPr>
            <a:lvl2pPr lvl="1" rtl="0" algn="ct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10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27484" y="1539688"/>
            <a:ext cx="67098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66217" y="2146300"/>
            <a:ext cx="66192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Gothic"/>
              <a:buNone/>
              <a:defRPr b="0" sz="3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66216" y="3583036"/>
            <a:ext cx="6619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500" cap="none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827484" y="1545431"/>
            <a:ext cx="32973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rtl="0" algn="l"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rtl="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4240870" y="1542069"/>
            <a:ext cx="32973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rtl="0" algn="l"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rtl="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827485" y="1428750"/>
            <a:ext cx="3297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827484" y="1885950"/>
            <a:ext cx="32973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rtl="0" algn="l"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rtl="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50" name="Google Shape;50;p7"/>
          <p:cNvSpPr txBox="1"/>
          <p:nvPr>
            <p:ph idx="3" type="body"/>
          </p:nvPr>
        </p:nvSpPr>
        <p:spPr>
          <a:xfrm>
            <a:off x="4240871" y="1428750"/>
            <a:ext cx="3297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sz="1800">
                <a:solidFill>
                  <a:srgbClr val="86D1D8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1000"/>
              <a:buNone/>
              <a:defRPr b="1" sz="1200"/>
            </a:lvl9pPr>
          </a:lstStyle>
          <a:p/>
        </p:txBody>
      </p:sp>
      <p:sp>
        <p:nvSpPr>
          <p:cNvPr id="51" name="Google Shape;51;p7"/>
          <p:cNvSpPr txBox="1"/>
          <p:nvPr>
            <p:ph idx="4" type="body"/>
          </p:nvPr>
        </p:nvSpPr>
        <p:spPr>
          <a:xfrm>
            <a:off x="4240871" y="1885950"/>
            <a:ext cx="32973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1pPr>
            <a:lvl2pPr indent="-292100" lvl="1" marL="914400" rtl="0" algn="l"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2pPr>
            <a:lvl3pPr indent="-279400" lvl="2" marL="1371600" rtl="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3pPr>
            <a:lvl4pPr indent="-273050" lvl="3" marL="18288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4pPr>
            <a:lvl5pPr indent="-273050" lvl="4" marL="22860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5pPr>
            <a:lvl6pPr indent="-273050" lvl="5" marL="27432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6pPr>
            <a:lvl7pPr indent="-273050" lvl="6" marL="32004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7pPr>
            <a:lvl8pPr indent="-273050" lvl="7" marL="36576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8pPr>
            <a:lvl9pPr indent="-273050" lvl="8" marL="4114800" rtl="0" algn="l">
              <a:spcBef>
                <a:spcPts val="800"/>
              </a:spcBef>
              <a:spcAft>
                <a:spcPts val="0"/>
              </a:spcAft>
              <a:buSzPts val="700"/>
              <a:buChar char="►"/>
              <a:defRPr sz="900"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866215" y="1085850"/>
            <a:ext cx="25509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entury Gothic"/>
              <a:buNone/>
              <a:defRPr b="0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3588462" y="1085850"/>
            <a:ext cx="3897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►"/>
              <a:defRPr sz="1500"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►"/>
              <a:defRPr sz="1400"/>
            </a:lvl2pPr>
            <a:lvl3pPr indent="-292100" lvl="2" marL="1371600" rtl="0" algn="l">
              <a:spcBef>
                <a:spcPts val="800"/>
              </a:spcBef>
              <a:spcAft>
                <a:spcPts val="0"/>
              </a:spcAft>
              <a:buSzPts val="1000"/>
              <a:buChar char="►"/>
              <a:defRPr sz="1200"/>
            </a:lvl3pPr>
            <a:lvl4pPr indent="-279400" lvl="3" marL="1828800" rtl="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4pPr>
            <a:lvl5pPr indent="-279400" lvl="4" marL="2286000" rtl="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5pPr>
            <a:lvl6pPr indent="-279400" lvl="5" marL="2743200" rtl="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6pPr>
            <a:lvl7pPr indent="-279400" lvl="6" marL="3200400" rtl="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7pPr>
            <a:lvl8pPr indent="-279400" lvl="7" marL="3657600" rtl="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8pPr>
            <a:lvl9pPr indent="-279400" lvl="8" marL="4114800" rtl="0" algn="l">
              <a:spcBef>
                <a:spcPts val="800"/>
              </a:spcBef>
              <a:spcAft>
                <a:spcPts val="0"/>
              </a:spcAft>
              <a:buSzPts val="800"/>
              <a:buChar char="►"/>
              <a:defRPr sz="1100"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866215" y="2346960"/>
            <a:ext cx="25509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865430" y="1390644"/>
            <a:ext cx="38196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Century Gothic"/>
              <a:buNone/>
              <a:defRPr b="0" sz="2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0"/>
          <p:cNvSpPr/>
          <p:nvPr>
            <p:ph idx="2" type="pic"/>
          </p:nvPr>
        </p:nvSpPr>
        <p:spPr>
          <a:xfrm>
            <a:off x="5212160" y="857250"/>
            <a:ext cx="2400300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50"/>
              </a:srgbClr>
            </a:outerShdw>
          </a:effectLst>
        </p:spPr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866216" y="2743200"/>
            <a:ext cx="3813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11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6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7.xml"/><Relationship Id="rId23" Type="http://schemas.openxmlformats.org/officeDocument/2006/relationships/slideLayout" Target="../slideLayouts/slideLayout18.xml"/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2">
            <a:alphaModFix/>
          </a:blip>
          <a:srcRect b="0" l="3614" r="0" t="0"/>
          <a:stretch/>
        </p:blipFill>
        <p:spPr>
          <a:xfrm>
            <a:off x="0" y="2002264"/>
            <a:ext cx="3027758" cy="3141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3">
            <a:alphaModFix/>
          </a:blip>
          <a:srcRect b="0" l="35641" r="0" t="0"/>
          <a:stretch/>
        </p:blipFill>
        <p:spPr>
          <a:xfrm>
            <a:off x="0" y="2169260"/>
            <a:ext cx="1141809" cy="17740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6456759" y="1257300"/>
            <a:ext cx="2114700" cy="21147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4">
            <a:alphaModFix/>
          </a:blip>
          <a:srcRect b="0" l="0" r="0" t="28815"/>
          <a:stretch/>
        </p:blipFill>
        <p:spPr>
          <a:xfrm>
            <a:off x="5999559" y="0"/>
            <a:ext cx="1202541" cy="85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5">
            <a:alphaModFix/>
          </a:blip>
          <a:srcRect b="23318" l="0" r="0" t="0"/>
          <a:stretch/>
        </p:blipFill>
        <p:spPr>
          <a:xfrm>
            <a:off x="6454409" y="4572000"/>
            <a:ext cx="7453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7828359" y="0"/>
            <a:ext cx="5142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1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484583" y="339539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827484" y="1539688"/>
            <a:ext cx="67098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200"/>
              <a:buFont typeface="Noto Sans Symbols"/>
              <a:buChar char="►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845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10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210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1000"/>
              <a:buFont typeface="Noto Sans Symbols"/>
              <a:buChar char="►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940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940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9400" lvl="5" marL="27432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9400" lvl="6" marL="32004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9400" lvl="7" marL="36576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9400" lvl="8" marL="4114800" marR="0" rtl="0" algn="l">
              <a:spcBef>
                <a:spcPts val="8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 rot="5400000">
            <a:off x="7616804" y="1342951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  <p:sldLayoutId id="2147483665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jp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3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20"/>
          <p:cNvSpPr txBox="1"/>
          <p:nvPr/>
        </p:nvSpPr>
        <p:spPr>
          <a:xfrm>
            <a:off x="0" y="1133325"/>
            <a:ext cx="91440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Software Development Project-II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92D050"/>
                </a:solidFill>
              </a:rPr>
              <a:t>Course Code:CSE 3100</a:t>
            </a:r>
            <a:endParaRPr sz="4800">
              <a:solidFill>
                <a:srgbClr val="92D05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29"/>
          <p:cNvSpPr txBox="1"/>
          <p:nvPr/>
        </p:nvSpPr>
        <p:spPr>
          <a:xfrm>
            <a:off x="174350" y="294225"/>
            <a:ext cx="338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Disadvantages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217950" y="849975"/>
            <a:ext cx="80094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E9E9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400"/>
              <a:buFont typeface="Times New Roman"/>
              <a:buChar char="⮚"/>
            </a:pPr>
            <a:r>
              <a:rPr lang="en" sz="2400">
                <a:solidFill>
                  <a:srgbClr val="9E9E9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project is that no one else but baustian can use this application</a:t>
            </a:r>
            <a:endParaRPr sz="2400">
              <a:solidFill>
                <a:srgbClr val="9E9E9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400"/>
              <a:buFont typeface="Times New Roman"/>
              <a:buChar char="⮚"/>
            </a:pPr>
            <a:r>
              <a:rPr lang="en" sz="2400">
                <a:solidFill>
                  <a:srgbClr val="9E9E9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can result in the failure of the hole project</a:t>
            </a:r>
            <a:endParaRPr sz="2400">
              <a:solidFill>
                <a:srgbClr val="9E9E9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E9E9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30"/>
          <p:cNvSpPr txBox="1"/>
          <p:nvPr/>
        </p:nvSpPr>
        <p:spPr>
          <a:xfrm>
            <a:off x="0" y="152550"/>
            <a:ext cx="624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Data Flow Diagram  for Student:</a:t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9675"/>
            <a:ext cx="9143998" cy="42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1"/>
          <p:cNvSpPr txBox="1"/>
          <p:nvPr/>
        </p:nvSpPr>
        <p:spPr>
          <a:xfrm>
            <a:off x="0" y="130775"/>
            <a:ext cx="678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Data Flow Diagram  for Admin:</a:t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2100"/>
            <a:ext cx="9143999" cy="42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/>
        </p:nvSpPr>
        <p:spPr>
          <a:xfrm>
            <a:off x="6565375" y="3585625"/>
            <a:ext cx="2027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100"/>
              <a:buFont typeface="Lato"/>
              <a:buNone/>
            </a:pPr>
            <a:r>
              <a:rPr b="1" i="0" lang="en" sz="31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 b="1" i="0" sz="310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32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00" y="1412750"/>
            <a:ext cx="8322374" cy="35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/>
          <p:nvPr/>
        </p:nvSpPr>
        <p:spPr>
          <a:xfrm>
            <a:off x="270700" y="310825"/>
            <a:ext cx="326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Admin Panel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360950" y="957325"/>
            <a:ext cx="264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Admin Login:</a:t>
            </a:r>
            <a:endParaRPr sz="2000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/>
        </p:nvSpPr>
        <p:spPr>
          <a:xfrm>
            <a:off x="6565375" y="3585625"/>
            <a:ext cx="2027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100"/>
              <a:buFont typeface="Lato"/>
              <a:buNone/>
            </a:pPr>
            <a:r>
              <a:rPr b="1" i="0" lang="en" sz="31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 b="1" i="0" sz="310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33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3"/>
          <p:cNvSpPr txBox="1"/>
          <p:nvPr/>
        </p:nvSpPr>
        <p:spPr>
          <a:xfrm>
            <a:off x="270700" y="310825"/>
            <a:ext cx="326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Admin Panel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270700" y="957325"/>
            <a:ext cx="273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Admin Dashboard:</a:t>
            </a:r>
            <a:endParaRPr sz="2000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965152"/>
            <a:ext cx="8991601" cy="27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/>
        </p:nvSpPr>
        <p:spPr>
          <a:xfrm>
            <a:off x="6565375" y="3585625"/>
            <a:ext cx="2027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100"/>
              <a:buFont typeface="Lato"/>
              <a:buNone/>
            </a:pPr>
            <a:r>
              <a:rPr b="1" i="0" lang="en" sz="31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Database</a:t>
            </a:r>
            <a:endParaRPr b="1" i="0" sz="310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4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34"/>
          <p:cNvSpPr txBox="1"/>
          <p:nvPr/>
        </p:nvSpPr>
        <p:spPr>
          <a:xfrm>
            <a:off x="270700" y="310825"/>
            <a:ext cx="326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Admin Panel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66" name="Google Shape;266;p34"/>
          <p:cNvSpPr txBox="1"/>
          <p:nvPr/>
        </p:nvSpPr>
        <p:spPr>
          <a:xfrm>
            <a:off x="270700" y="957325"/>
            <a:ext cx="273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Department:</a:t>
            </a:r>
            <a:endParaRPr sz="2000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25" y="1449925"/>
            <a:ext cx="8881299" cy="375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35"/>
          <p:cNvSpPr txBox="1"/>
          <p:nvPr/>
        </p:nvSpPr>
        <p:spPr>
          <a:xfrm>
            <a:off x="270700" y="310825"/>
            <a:ext cx="326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Admin Panel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270700" y="957325"/>
            <a:ext cx="361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New</a:t>
            </a:r>
            <a:r>
              <a:rPr lang="en" sz="200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Department:</a:t>
            </a:r>
            <a:endParaRPr sz="2000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2325"/>
            <a:ext cx="8740950" cy="341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6"/>
          <p:cNvSpPr txBox="1"/>
          <p:nvPr/>
        </p:nvSpPr>
        <p:spPr>
          <a:xfrm>
            <a:off x="270700" y="310825"/>
            <a:ext cx="326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Admin Panel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82" name="Google Shape;282;p36"/>
          <p:cNvSpPr txBox="1"/>
          <p:nvPr/>
        </p:nvSpPr>
        <p:spPr>
          <a:xfrm>
            <a:off x="270700" y="957325"/>
            <a:ext cx="273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 Of Students</a:t>
            </a:r>
            <a:r>
              <a:rPr lang="en" sz="200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2000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2325"/>
            <a:ext cx="8761002" cy="3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7"/>
          <p:cNvSpPr txBox="1"/>
          <p:nvPr/>
        </p:nvSpPr>
        <p:spPr>
          <a:xfrm>
            <a:off x="270700" y="310825"/>
            <a:ext cx="326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Admin Panel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270700" y="957325"/>
            <a:ext cx="273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Admin List:</a:t>
            </a:r>
            <a:endParaRPr sz="2000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3600"/>
            <a:ext cx="8841200" cy="361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38"/>
          <p:cNvSpPr txBox="1"/>
          <p:nvPr/>
        </p:nvSpPr>
        <p:spPr>
          <a:xfrm>
            <a:off x="270700" y="310825"/>
            <a:ext cx="326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Admin Panel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270700" y="957325"/>
            <a:ext cx="358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New </a:t>
            </a:r>
            <a:r>
              <a:rPr lang="en" sz="200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Admin :</a:t>
            </a:r>
            <a:endParaRPr sz="2000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9" name="Google Shape;2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2325"/>
            <a:ext cx="8760999" cy="338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1"/>
          <p:cNvSpPr txBox="1"/>
          <p:nvPr/>
        </p:nvSpPr>
        <p:spPr>
          <a:xfrm>
            <a:off x="839701" y="1604525"/>
            <a:ext cx="7464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rgbClr val="FAF0D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BANGLADESH ARMY UNIVERSITY OF SCIENCE AND TECHNOLOGY(BAUST)</a:t>
            </a:r>
            <a:endParaRPr b="0" i="0" sz="2000" u="none" cap="none" strike="noStrike">
              <a:solidFill>
                <a:srgbClr val="FAF0D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2000" u="none" cap="none" strike="noStrike">
                <a:solidFill>
                  <a:srgbClr val="FAF0D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>
              <a:solidFill>
                <a:srgbClr val="FAF0D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150400" y="2387000"/>
            <a:ext cx="8543400" cy="2504400"/>
          </a:xfrm>
          <a:prstGeom prst="verticalScroll">
            <a:avLst>
              <a:gd fmla="val 12500" name="adj"/>
            </a:avLst>
          </a:prstGeom>
          <a:gradFill>
            <a:gsLst>
              <a:gs pos="0">
                <a:srgbClr val="9C420C"/>
              </a:gs>
              <a:gs pos="48000">
                <a:srgbClr val="ED6614"/>
              </a:gs>
              <a:gs pos="100000">
                <a:srgbClr val="F4A06D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980750" y="2506325"/>
            <a:ext cx="62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00000"/>
                </a:solidFill>
                <a:latin typeface="Algerian"/>
                <a:ea typeface="Algerian"/>
                <a:cs typeface="Algerian"/>
                <a:sym typeface="Algerian"/>
              </a:rPr>
              <a:t>Presented By:</a:t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1078825" y="2822375"/>
            <a:ext cx="7527900" cy="25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⮚"/>
            </a:pPr>
            <a:r>
              <a:rPr b="1" i="0" lang="en" sz="1800" u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MD. Saklain Sarowor (ID: 200101088)</a:t>
            </a:r>
            <a:endParaRPr b="1">
              <a:solidFill>
                <a:srgbClr val="FFFFFF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⮚"/>
            </a:pPr>
            <a:r>
              <a:rPr b="1" lang="en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S.M.A. Sayem Prodhan (ID: 200101091)</a:t>
            </a:r>
            <a:endParaRPr b="1">
              <a:solidFill>
                <a:srgbClr val="FFFFFF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⮚"/>
            </a:pPr>
            <a:r>
              <a:rPr b="1" lang="en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Md. Rayhan Ali (ID: 200101099)</a:t>
            </a:r>
            <a:endParaRPr b="1"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⮚"/>
            </a:pPr>
            <a:r>
              <a:rPr b="1" lang="en" sz="1802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MEHEDI HASAN JIM</a:t>
            </a:r>
            <a:r>
              <a:rPr b="1" lang="en" sz="1502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(ID: 200101078)</a:t>
            </a:r>
            <a:endParaRPr b="1" sz="1502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lang="en"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1220501" y="4010300"/>
            <a:ext cx="5523000" cy="881100"/>
          </a:xfrm>
          <a:prstGeom prst="ellipseRibbon">
            <a:avLst>
              <a:gd fmla="val 25000" name="adj1"/>
              <a:gd fmla="val 50000" name="adj2"/>
              <a:gd fmla="val 12500" name="adj3"/>
            </a:avLst>
          </a:prstGeom>
          <a:solidFill>
            <a:srgbClr val="EA63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Dept. of CSE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Level:03;Term:01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5375" y="283325"/>
            <a:ext cx="1699975" cy="13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/>
        </p:nvSpPr>
        <p:spPr>
          <a:xfrm>
            <a:off x="2626225" y="1351250"/>
            <a:ext cx="62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5" name="Google Shape;305;p39"/>
          <p:cNvSpPr txBox="1"/>
          <p:nvPr/>
        </p:nvSpPr>
        <p:spPr>
          <a:xfrm>
            <a:off x="893575" y="642950"/>
            <a:ext cx="24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119875" y="163450"/>
            <a:ext cx="584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rPr lang="en" sz="3000">
                <a:solidFill>
                  <a:srgbClr val="FFF2CC"/>
                </a:solidFill>
              </a:rPr>
              <a:t>Frontend </a:t>
            </a:r>
            <a:r>
              <a:rPr i="0" lang="en" sz="3000" u="none" cap="none" strike="noStrike">
                <a:solidFill>
                  <a:srgbClr val="FFF2CC"/>
                </a:solidFill>
              </a:rPr>
              <a:t>view for App &amp; Web:</a:t>
            </a:r>
            <a:endParaRPr i="0" sz="3000" u="none" cap="none" strike="noStrike">
              <a:solidFill>
                <a:srgbClr val="FFF2CC"/>
              </a:solidFill>
            </a:endParaRPr>
          </a:p>
        </p:txBody>
      </p:sp>
      <p:sp>
        <p:nvSpPr>
          <p:cNvPr id="307" name="Google Shape;307;p39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39"/>
          <p:cNvSpPr txBox="1"/>
          <p:nvPr/>
        </p:nvSpPr>
        <p:spPr>
          <a:xfrm>
            <a:off x="217950" y="801175"/>
            <a:ext cx="2865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Homepage:</a:t>
            </a:r>
            <a:endParaRPr sz="3100">
              <a:solidFill>
                <a:srgbClr val="86D1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9" name="Google Shape;3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250" y="1492925"/>
            <a:ext cx="5666450" cy="358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550" y="1455250"/>
            <a:ext cx="1928549" cy="3584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650" y="1285875"/>
            <a:ext cx="6077125" cy="3727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0"/>
          <p:cNvSpPr txBox="1"/>
          <p:nvPr/>
        </p:nvSpPr>
        <p:spPr>
          <a:xfrm>
            <a:off x="0" y="0"/>
            <a:ext cx="6930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2CC"/>
                </a:solidFill>
              </a:rPr>
              <a:t>Frontend view for App &amp; Web:</a:t>
            </a:r>
            <a:endParaRPr sz="3000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2CC"/>
              </a:solidFill>
            </a:endParaRPr>
          </a:p>
        </p:txBody>
      </p:sp>
      <p:sp>
        <p:nvSpPr>
          <p:cNvPr id="318" name="Google Shape;318;p40"/>
          <p:cNvSpPr txBox="1"/>
          <p:nvPr/>
        </p:nvSpPr>
        <p:spPr>
          <a:xfrm>
            <a:off x="185250" y="719225"/>
            <a:ext cx="374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6D1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Menubar Without login:</a:t>
            </a:r>
            <a:endParaRPr sz="2000">
              <a:solidFill>
                <a:srgbClr val="86D1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9" name="Google Shape;31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50" y="1332725"/>
            <a:ext cx="2019926" cy="376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1"/>
          <p:cNvSpPr txBox="1"/>
          <p:nvPr/>
        </p:nvSpPr>
        <p:spPr>
          <a:xfrm>
            <a:off x="0" y="0"/>
            <a:ext cx="6658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2CC"/>
                </a:solidFill>
              </a:rPr>
              <a:t>Frontend view for App &amp; Web:</a:t>
            </a:r>
            <a:endParaRPr sz="3000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2CC"/>
              </a:solidFill>
            </a:endParaRPr>
          </a:p>
        </p:txBody>
      </p:sp>
      <p:sp>
        <p:nvSpPr>
          <p:cNvPr id="326" name="Google Shape;326;p41"/>
          <p:cNvSpPr txBox="1"/>
          <p:nvPr/>
        </p:nvSpPr>
        <p:spPr>
          <a:xfrm>
            <a:off x="185250" y="719225"/>
            <a:ext cx="374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6D1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Signup</a:t>
            </a:r>
            <a:r>
              <a:rPr lang="en" sz="2000">
                <a:solidFill>
                  <a:srgbClr val="86D1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000">
              <a:solidFill>
                <a:srgbClr val="86D1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7" name="Google Shape;3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475" y="1364225"/>
            <a:ext cx="5725725" cy="37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75" y="1364225"/>
            <a:ext cx="2020401" cy="369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42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42"/>
          <p:cNvSpPr txBox="1"/>
          <p:nvPr/>
        </p:nvSpPr>
        <p:spPr>
          <a:xfrm>
            <a:off x="0" y="0"/>
            <a:ext cx="670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2CC"/>
                </a:solidFill>
              </a:rPr>
              <a:t>Frontend view for App &amp; Web:</a:t>
            </a:r>
            <a:endParaRPr sz="3000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2CC"/>
              </a:solidFill>
            </a:endParaRPr>
          </a:p>
        </p:txBody>
      </p:sp>
      <p:sp>
        <p:nvSpPr>
          <p:cNvPr id="336" name="Google Shape;336;p42"/>
          <p:cNvSpPr txBox="1"/>
          <p:nvPr/>
        </p:nvSpPr>
        <p:spPr>
          <a:xfrm>
            <a:off x="326925" y="741025"/>
            <a:ext cx="222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Login:</a:t>
            </a:r>
            <a:endParaRPr sz="2000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7" name="Google Shape;3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575" y="1386025"/>
            <a:ext cx="5924048" cy="369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925" y="1386025"/>
            <a:ext cx="2057400" cy="369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43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43"/>
          <p:cNvSpPr txBox="1"/>
          <p:nvPr/>
        </p:nvSpPr>
        <p:spPr>
          <a:xfrm>
            <a:off x="0" y="0"/>
            <a:ext cx="6353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2CC"/>
                </a:solidFill>
              </a:rPr>
              <a:t>Frontend view for App &amp; Web:</a:t>
            </a:r>
            <a:endParaRPr sz="3000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2CC"/>
              </a:solidFill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326925" y="741025"/>
            <a:ext cx="222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7" name="Google Shape;347;p43"/>
          <p:cNvSpPr txBox="1"/>
          <p:nvPr/>
        </p:nvSpPr>
        <p:spPr>
          <a:xfrm>
            <a:off x="326925" y="795500"/>
            <a:ext cx="292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Profile:</a:t>
            </a:r>
            <a:endParaRPr sz="2000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8" name="Google Shape;3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50" y="1275125"/>
            <a:ext cx="2070124" cy="375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350" y="1288100"/>
            <a:ext cx="6130576" cy="36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4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44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44"/>
          <p:cNvSpPr txBox="1"/>
          <p:nvPr/>
        </p:nvSpPr>
        <p:spPr>
          <a:xfrm>
            <a:off x="0" y="0"/>
            <a:ext cx="6353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2CC"/>
                </a:solidFill>
              </a:rPr>
              <a:t>Frontend view for App &amp; Web:</a:t>
            </a:r>
            <a:endParaRPr sz="3000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2CC"/>
              </a:solidFill>
            </a:endParaRPr>
          </a:p>
        </p:txBody>
      </p:sp>
      <p:sp>
        <p:nvSpPr>
          <p:cNvPr id="357" name="Google Shape;357;p44"/>
          <p:cNvSpPr txBox="1"/>
          <p:nvPr/>
        </p:nvSpPr>
        <p:spPr>
          <a:xfrm>
            <a:off x="326925" y="741025"/>
            <a:ext cx="222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" name="Google Shape;358;p44"/>
          <p:cNvSpPr txBox="1"/>
          <p:nvPr/>
        </p:nvSpPr>
        <p:spPr>
          <a:xfrm>
            <a:off x="326925" y="795500"/>
            <a:ext cx="292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 information</a:t>
            </a:r>
            <a:r>
              <a:rPr lang="en" sz="200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2000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9" name="Google Shape;3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25" y="1564100"/>
            <a:ext cx="1864726" cy="347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375" y="1564100"/>
            <a:ext cx="5803226" cy="342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45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45"/>
          <p:cNvSpPr txBox="1"/>
          <p:nvPr/>
        </p:nvSpPr>
        <p:spPr>
          <a:xfrm>
            <a:off x="0" y="0"/>
            <a:ext cx="6647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2CC"/>
                </a:solidFill>
              </a:rPr>
              <a:t>Frontend view for App &amp; Web:</a:t>
            </a:r>
            <a:endParaRPr sz="3000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2CC"/>
              </a:solidFill>
            </a:endParaRPr>
          </a:p>
        </p:txBody>
      </p:sp>
      <p:sp>
        <p:nvSpPr>
          <p:cNvPr id="368" name="Google Shape;368;p45"/>
          <p:cNvSpPr txBox="1"/>
          <p:nvPr/>
        </p:nvSpPr>
        <p:spPr>
          <a:xfrm>
            <a:off x="326925" y="741025"/>
            <a:ext cx="222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9" name="Google Shape;369;p45"/>
          <p:cNvSpPr txBox="1"/>
          <p:nvPr/>
        </p:nvSpPr>
        <p:spPr>
          <a:xfrm>
            <a:off x="326925" y="795500"/>
            <a:ext cx="292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After Login Menuber</a:t>
            </a:r>
            <a:r>
              <a:rPr lang="en" sz="200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2000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0" name="Google Shape;3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225" y="1440500"/>
            <a:ext cx="5664446" cy="36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750" y="1440500"/>
            <a:ext cx="2038875" cy="36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6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46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46"/>
          <p:cNvSpPr txBox="1"/>
          <p:nvPr/>
        </p:nvSpPr>
        <p:spPr>
          <a:xfrm>
            <a:off x="0" y="0"/>
            <a:ext cx="6505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2CC"/>
                </a:solidFill>
              </a:rPr>
              <a:t>Frontend view for App &amp; Web:</a:t>
            </a:r>
            <a:endParaRPr sz="3000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2CC"/>
              </a:solidFill>
            </a:endParaRPr>
          </a:p>
        </p:txBody>
      </p:sp>
      <p:sp>
        <p:nvSpPr>
          <p:cNvPr id="379" name="Google Shape;379;p46"/>
          <p:cNvSpPr txBox="1"/>
          <p:nvPr/>
        </p:nvSpPr>
        <p:spPr>
          <a:xfrm>
            <a:off x="326925" y="741025"/>
            <a:ext cx="222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0" name="Google Shape;380;p46"/>
          <p:cNvSpPr txBox="1"/>
          <p:nvPr/>
        </p:nvSpPr>
        <p:spPr>
          <a:xfrm>
            <a:off x="326925" y="795500"/>
            <a:ext cx="292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Search</a:t>
            </a:r>
            <a:r>
              <a:rPr lang="en" sz="200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ber:</a:t>
            </a:r>
            <a:endParaRPr sz="2000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1" name="Google Shape;3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475" y="1353325"/>
            <a:ext cx="5831562" cy="371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925" y="1279425"/>
            <a:ext cx="2090175" cy="3790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47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47"/>
          <p:cNvSpPr txBox="1"/>
          <p:nvPr/>
        </p:nvSpPr>
        <p:spPr>
          <a:xfrm>
            <a:off x="0" y="0"/>
            <a:ext cx="6505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2CC"/>
                </a:solidFill>
              </a:rPr>
              <a:t>Frontend view for App &amp; Web:</a:t>
            </a:r>
            <a:endParaRPr sz="3000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2CC"/>
              </a:solidFill>
            </a:endParaRPr>
          </a:p>
        </p:txBody>
      </p:sp>
      <p:sp>
        <p:nvSpPr>
          <p:cNvPr id="390" name="Google Shape;390;p47"/>
          <p:cNvSpPr txBox="1"/>
          <p:nvPr/>
        </p:nvSpPr>
        <p:spPr>
          <a:xfrm>
            <a:off x="326925" y="741025"/>
            <a:ext cx="222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1" name="Google Shape;391;p47"/>
          <p:cNvSpPr txBox="1"/>
          <p:nvPr/>
        </p:nvSpPr>
        <p:spPr>
          <a:xfrm>
            <a:off x="326925" y="447725"/>
            <a:ext cx="292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Message</a:t>
            </a:r>
            <a:r>
              <a:rPr lang="en" sz="200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2000">
              <a:solidFill>
                <a:srgbClr val="86D1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2" name="Google Shape;3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850" y="1395800"/>
            <a:ext cx="3178325" cy="36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399" y="1350825"/>
            <a:ext cx="2920500" cy="37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575" y="1012650"/>
            <a:ext cx="2373351" cy="40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 txBox="1"/>
          <p:nvPr/>
        </p:nvSpPr>
        <p:spPr>
          <a:xfrm>
            <a:off x="250625" y="1198700"/>
            <a:ext cx="796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the end of the project we will have a platform for BAUST students to connect with each other. With this project we will learn and improve our knowledge on software development in real world.</a:t>
            </a:r>
            <a:endParaRPr sz="20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" name="Google Shape;400;p48"/>
          <p:cNvSpPr txBox="1"/>
          <p:nvPr/>
        </p:nvSpPr>
        <p:spPr>
          <a:xfrm>
            <a:off x="250625" y="468575"/>
            <a:ext cx="266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Conclusion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401" name="Google Shape;401;p48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2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2"/>
          <p:cNvSpPr txBox="1"/>
          <p:nvPr>
            <p:ph idx="4294967295" type="ctrTitle"/>
          </p:nvPr>
        </p:nvSpPr>
        <p:spPr>
          <a:xfrm>
            <a:off x="890075" y="-120325"/>
            <a:ext cx="69840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727"/>
              <a:buFont typeface="Comfortaa"/>
              <a:buNone/>
            </a:pPr>
            <a:r>
              <a:rPr b="1" lang="en" sz="5500">
                <a:solidFill>
                  <a:srgbClr val="F9CB9C"/>
                </a:solidFill>
                <a:latin typeface="Comfortaa"/>
                <a:ea typeface="Comfortaa"/>
                <a:cs typeface="Comfortaa"/>
                <a:sym typeface="Comfortaa"/>
              </a:rPr>
              <a:t>BAUSTian</a:t>
            </a:r>
            <a:endParaRPr b="1" sz="5500">
              <a:solidFill>
                <a:srgbClr val="F9CB9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2540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44">
                <a:solidFill>
                  <a:schemeClr val="lt1"/>
                </a:solidFill>
              </a:rPr>
              <a:t> </a:t>
            </a:r>
            <a:r>
              <a:rPr i="1" lang="en" sz="2044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  platform for BAUSTians to connect with each other</a:t>
            </a:r>
            <a:endParaRPr i="1" sz="2044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111"/>
              <a:buFont typeface="Comfortaa"/>
              <a:buNone/>
            </a:pPr>
            <a:r>
              <a:t/>
            </a:r>
            <a:endParaRPr b="1" i="1"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2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200" y="1885225"/>
            <a:ext cx="5558800" cy="325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3857625" y="1525625"/>
            <a:ext cx="54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http://baustian.herokuapp.com/homepage</a:t>
            </a:r>
            <a:endParaRPr>
              <a:solidFill>
                <a:srgbClr val="00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550" y="1664375"/>
            <a:ext cx="1928549" cy="337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7" name="Google Shape;4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2475" y="797500"/>
            <a:ext cx="9306475" cy="43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9"/>
          <p:cNvSpPr txBox="1"/>
          <p:nvPr/>
        </p:nvSpPr>
        <p:spPr>
          <a:xfrm>
            <a:off x="567150" y="397300"/>
            <a:ext cx="800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" name="Google Shape;40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2475" y="-28225"/>
            <a:ext cx="7997600" cy="9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7300" y="0"/>
            <a:ext cx="796700" cy="8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0" y="1024350"/>
            <a:ext cx="8903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BAUSTian is a platform that will connect </a:t>
            </a: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of </a:t>
            </a: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BAUST with their peers and seniors. It can establish a relation between students. In our </a:t>
            </a: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</a:t>
            </a: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student can share about academic information and also share about the job field from  ex-BAUSTians. Also fresher get </a:t>
            </a: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 from seniors</a:t>
            </a: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 higher study and job sectors.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0" y="6647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Introduction: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/>
        </p:nvSpPr>
        <p:spPr>
          <a:xfrm>
            <a:off x="479475" y="490375"/>
            <a:ext cx="262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Objective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0" y="1100625"/>
            <a:ext cx="8870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create a platform for BAUSTians to connect with each other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 with ex-BAUSTians for information about higher education in our country (Bangladesh) or abroad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career prospects.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4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/>
        </p:nvSpPr>
        <p:spPr>
          <a:xfrm>
            <a:off x="174350" y="1492925"/>
            <a:ext cx="8881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 did some  study in other  university student alliance  for taking the idea about our project and make a easy app for student(BAUSTians).</a:t>
            </a:r>
            <a:endParaRPr sz="200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don’t use existing social media apps because they are too distractive.</a:t>
            </a:r>
            <a:endParaRPr sz="200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239750" y="675625"/>
            <a:ext cx="597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Background studies</a:t>
            </a:r>
            <a:endParaRPr b="1" sz="3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5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5"/>
          <p:cNvSpPr txBox="1"/>
          <p:nvPr/>
        </p:nvSpPr>
        <p:spPr>
          <a:xfrm>
            <a:off x="174350" y="2931350"/>
            <a:ext cx="843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6D1D8"/>
                </a:solidFill>
              </a:rPr>
              <a:t>So,w</a:t>
            </a:r>
            <a:r>
              <a:rPr lang="en" sz="2000">
                <a:solidFill>
                  <a:srgbClr val="86D1D8"/>
                </a:solidFill>
              </a:rPr>
              <a:t>e need a platform where only our university students can interact with each other without external distraction</a:t>
            </a:r>
            <a:endParaRPr sz="2000">
              <a:solidFill>
                <a:srgbClr val="86D1D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" sz="30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Methodology and tech</a:t>
            </a:r>
            <a:r>
              <a:rPr lang="en" sz="30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stack</a:t>
            </a:r>
            <a:endParaRPr sz="30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6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To build this project we need to build three distinct parts. We use the appropriate programming languages for each corresponding part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58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Backend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9C5C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   1.1. PHP (Laravel)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58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   1.2. Mariadb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58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   1.3. Nginx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58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Web User Interface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9C5C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   2.1. Ionic framework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58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   2.2. Angular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58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Admin Panel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58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9C5C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  3.1. Ionic framework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9C5C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b="1" lang="en" sz="18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Mobile App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58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9C5C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  4.1. Ionic framework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OS: Android and Linux(Backend)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800">
              <a:solidFill>
                <a:srgbClr val="F9C5C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26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/>
        </p:nvSpPr>
        <p:spPr>
          <a:xfrm>
            <a:off x="0" y="221800"/>
            <a:ext cx="514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Work distribution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0" y="868300"/>
            <a:ext cx="34218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S.M.A Sayem Prodhan</a:t>
            </a:r>
            <a:endParaRPr sz="20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normalisation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 API development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Android APP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 UI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Md. Saklain Sarowor</a:t>
            </a:r>
            <a:endParaRPr sz="20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 UI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Android APP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5383100" y="948050"/>
            <a:ext cx="33237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</a:pPr>
            <a:r>
              <a:rPr i="0" lang="en" sz="20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Mehedi Hassan Jim</a:t>
            </a:r>
            <a:endParaRPr i="0" sz="2000" u="sng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i="0" lang="en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 UI</a:t>
            </a:r>
            <a:endParaRPr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i="0" lang="en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 API development</a:t>
            </a:r>
            <a:endParaRPr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i="0" lang="en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Android APP</a:t>
            </a:r>
            <a:endParaRPr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</a:pPr>
            <a:r>
              <a:rPr i="0" lang="en" sz="20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Md. Rayhan Ali</a:t>
            </a:r>
            <a:endParaRPr i="0" sz="2000" u="sng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i="0" lang="en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Android APP</a:t>
            </a:r>
            <a:endParaRPr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i="0" lang="en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 UI</a:t>
            </a:r>
            <a:endParaRPr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i="0" lang="en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 API development</a:t>
            </a:r>
            <a:endParaRPr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7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7"/>
          <p:cNvSpPr txBox="1"/>
          <p:nvPr/>
        </p:nvSpPr>
        <p:spPr>
          <a:xfrm>
            <a:off x="0" y="4300125"/>
            <a:ext cx="7764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86D1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Everyone worked on modules which touch on all aspects (Frontend and Backend)</a:t>
            </a:r>
            <a:endParaRPr sz="2100">
              <a:solidFill>
                <a:srgbClr val="86D1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/>
        </p:nvSpPr>
        <p:spPr>
          <a:xfrm>
            <a:off x="0" y="926275"/>
            <a:ext cx="91440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AutoNum type="arabicPeriod"/>
            </a:pPr>
            <a:r>
              <a:rPr lang="en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sharing among peers and seniors.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AutoNum type="arabicPeriod"/>
            </a:pPr>
            <a:r>
              <a:rPr lang="en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Strengthening BAUST students in the real world job sectors.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AutoNum type="arabicPeriod"/>
            </a:pPr>
            <a:r>
              <a:rPr lang="en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get knowledge about their department and how to gain good cgpa.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AutoNum type="arabicPeriod"/>
            </a:pPr>
            <a:r>
              <a:rPr lang="en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easy life….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0" y="544850"/>
            <a:ext cx="5394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Advantages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</a:endParaRPr>
          </a:p>
        </p:txBody>
      </p:sp>
      <p:sp>
        <p:nvSpPr>
          <p:cNvPr id="219" name="Google Shape;219;p28"/>
          <p:cNvSpPr txBox="1"/>
          <p:nvPr>
            <p:ph idx="12" type="sldNum"/>
          </p:nvPr>
        </p:nvSpPr>
        <p:spPr>
          <a:xfrm>
            <a:off x="7764405" y="221797"/>
            <a:ext cx="628500" cy="57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